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3" r:id="rId20"/>
    <p:sldId id="279"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103" autoAdjust="0"/>
  </p:normalViewPr>
  <p:slideViewPr>
    <p:cSldViewPr snapToGrid="0">
      <p:cViewPr varScale="1">
        <p:scale>
          <a:sx n="115" d="100"/>
          <a:sy n="115"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356FF0E-D55C-4FB7-B757-41B4EDF049F6}" type="datetimeFigureOut">
              <a:rPr lang="tr-TR" smtClean="0"/>
              <a:t>30.09.2021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405557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6FF0E-D55C-4FB7-B757-41B4EDF049F6}" type="datetimeFigureOut">
              <a:rPr lang="tr-TR" smtClean="0"/>
              <a:t>30.09.2021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235817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6FF0E-D55C-4FB7-B757-41B4EDF049F6}" type="datetimeFigureOut">
              <a:rPr lang="tr-TR" smtClean="0"/>
              <a:t>30.09.2021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129004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6FF0E-D55C-4FB7-B757-41B4EDF049F6}" type="datetimeFigureOut">
              <a:rPr lang="tr-TR" smtClean="0"/>
              <a:t>30.09.2021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348680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356FF0E-D55C-4FB7-B757-41B4EDF049F6}" type="datetimeFigureOut">
              <a:rPr lang="tr-TR" smtClean="0"/>
              <a:t>30.09.2021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251424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56FF0E-D55C-4FB7-B757-41B4EDF049F6}" type="datetimeFigureOut">
              <a:rPr lang="tr-TR" smtClean="0"/>
              <a:t>30.09.2021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334785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56FF0E-D55C-4FB7-B757-41B4EDF049F6}" type="datetimeFigureOut">
              <a:rPr lang="tr-TR" smtClean="0"/>
              <a:t>30.09.2021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219423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56FF0E-D55C-4FB7-B757-41B4EDF049F6}" type="datetimeFigureOut">
              <a:rPr lang="tr-TR" smtClean="0"/>
              <a:t>30.09.2021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9441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56FF0E-D55C-4FB7-B757-41B4EDF049F6}" type="datetimeFigureOut">
              <a:rPr lang="tr-TR" smtClean="0"/>
              <a:t>30.09.2021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189589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56FF0E-D55C-4FB7-B757-41B4EDF049F6}" type="datetimeFigureOut">
              <a:rPr lang="tr-TR" smtClean="0"/>
              <a:t>30.09.2021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204613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56FF0E-D55C-4FB7-B757-41B4EDF049F6}" type="datetimeFigureOut">
              <a:rPr lang="tr-TR" smtClean="0"/>
              <a:t>30.09.2021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49BA71-6AD3-461C-8E89-97D398501C13}" type="slidenum">
              <a:rPr lang="tr-TR" smtClean="0"/>
              <a:t>‹#›</a:t>
            </a:fld>
            <a:endParaRPr lang="tr-TR"/>
          </a:p>
        </p:txBody>
      </p:sp>
    </p:spTree>
    <p:extLst>
      <p:ext uri="{BB962C8B-B14F-4D97-AF65-F5344CB8AC3E}">
        <p14:creationId xmlns:p14="http://schemas.microsoft.com/office/powerpoint/2010/main" val="344388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6FF0E-D55C-4FB7-B757-41B4EDF049F6}" type="datetimeFigureOut">
              <a:rPr lang="tr-TR" smtClean="0"/>
              <a:t>30.09.2021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9BA71-6AD3-461C-8E89-97D398501C13}" type="slidenum">
              <a:rPr lang="tr-TR" smtClean="0"/>
              <a:t>‹#›</a:t>
            </a:fld>
            <a:endParaRPr lang="tr-TR"/>
          </a:p>
        </p:txBody>
      </p:sp>
    </p:spTree>
    <p:extLst>
      <p:ext uri="{BB962C8B-B14F-4D97-AF65-F5344CB8AC3E}">
        <p14:creationId xmlns:p14="http://schemas.microsoft.com/office/powerpoint/2010/main" val="1553497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252" y="2182537"/>
            <a:ext cx="9144000" cy="2387600"/>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b="1" dirty="0" smtClean="0"/>
              <a:t>2021-2022</a:t>
            </a:r>
            <a:br>
              <a:rPr lang="tr-TR" b="1" dirty="0" smtClean="0"/>
            </a:br>
            <a:r>
              <a:rPr lang="tr-TR" b="1" dirty="0" smtClean="0"/>
              <a:t>SOSYAL HİZMET BÖLÜMÜ</a:t>
            </a:r>
            <a:br>
              <a:rPr lang="tr-TR" b="1" dirty="0" smtClean="0"/>
            </a:br>
            <a:r>
              <a:rPr lang="tr-TR" b="1" dirty="0" smtClean="0"/>
              <a:t>ORYANTASYON PROGRAMI</a:t>
            </a:r>
            <a:endParaRPr lang="tr-TR" b="1" dirty="0"/>
          </a:p>
        </p:txBody>
      </p:sp>
    </p:spTree>
    <p:extLst>
      <p:ext uri="{BB962C8B-B14F-4D97-AF65-F5344CB8AC3E}">
        <p14:creationId xmlns:p14="http://schemas.microsoft.com/office/powerpoint/2010/main" val="594339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pPr algn="ctr"/>
            <a:r>
              <a:rPr lang="tr-TR" b="1" dirty="0" smtClean="0"/>
              <a:t>Sosyal İnceleme Raporu (SİR)</a:t>
            </a:r>
            <a:endParaRPr lang="tr-TR" b="1" dirty="0"/>
          </a:p>
        </p:txBody>
      </p:sp>
      <p:pic>
        <p:nvPicPr>
          <p:cNvPr id="4" name="İçerik Yer Tutucusu 3"/>
          <p:cNvPicPr>
            <a:picLocks noGrp="1" noChangeAspect="1"/>
          </p:cNvPicPr>
          <p:nvPr>
            <p:ph idx="1"/>
          </p:nvPr>
        </p:nvPicPr>
        <p:blipFill>
          <a:blip r:embed="rId2"/>
          <a:stretch>
            <a:fillRect/>
          </a:stretch>
        </p:blipFill>
        <p:spPr>
          <a:xfrm>
            <a:off x="2855933" y="958196"/>
            <a:ext cx="6701425" cy="5667891"/>
          </a:xfrm>
          <a:prstGeom prst="rect">
            <a:avLst/>
          </a:prstGeom>
        </p:spPr>
      </p:pic>
    </p:spTree>
    <p:extLst>
      <p:ext uri="{BB962C8B-B14F-4D97-AF65-F5344CB8AC3E}">
        <p14:creationId xmlns:p14="http://schemas.microsoft.com/office/powerpoint/2010/main" val="308462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516835" y="266290"/>
            <a:ext cx="9647582" cy="6333293"/>
          </a:xfrm>
          <a:prstGeom prst="rect">
            <a:avLst/>
          </a:prstGeom>
        </p:spPr>
      </p:pic>
    </p:spTree>
    <p:extLst>
      <p:ext uri="{BB962C8B-B14F-4D97-AF65-F5344CB8AC3E}">
        <p14:creationId xmlns:p14="http://schemas.microsoft.com/office/powerpoint/2010/main" val="180502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15896" y="551653"/>
            <a:ext cx="11834191" cy="5475016"/>
          </a:xfrm>
          <a:prstGeom prst="rect">
            <a:avLst/>
          </a:prstGeom>
        </p:spPr>
      </p:pic>
    </p:spTree>
    <p:extLst>
      <p:ext uri="{BB962C8B-B14F-4D97-AF65-F5344CB8AC3E}">
        <p14:creationId xmlns:p14="http://schemas.microsoft.com/office/powerpoint/2010/main" val="2856544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88099" y="1007164"/>
            <a:ext cx="11387066" cy="3697357"/>
          </a:xfrm>
          <a:prstGeom prst="rect">
            <a:avLst/>
          </a:prstGeom>
        </p:spPr>
      </p:pic>
    </p:spTree>
    <p:extLst>
      <p:ext uri="{BB962C8B-B14F-4D97-AF65-F5344CB8AC3E}">
        <p14:creationId xmlns:p14="http://schemas.microsoft.com/office/powerpoint/2010/main" val="312640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42009" y="371061"/>
            <a:ext cx="11220526" cy="5804452"/>
          </a:xfrm>
          <a:prstGeom prst="rect">
            <a:avLst/>
          </a:prstGeom>
        </p:spPr>
      </p:pic>
    </p:spTree>
    <p:extLst>
      <p:ext uri="{BB962C8B-B14F-4D97-AF65-F5344CB8AC3E}">
        <p14:creationId xmlns:p14="http://schemas.microsoft.com/office/powerpoint/2010/main" val="1179161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72914" y="649357"/>
            <a:ext cx="11335991" cy="5174280"/>
          </a:xfrm>
          <a:prstGeom prst="rect">
            <a:avLst/>
          </a:prstGeom>
        </p:spPr>
      </p:pic>
    </p:spTree>
    <p:extLst>
      <p:ext uri="{BB962C8B-B14F-4D97-AF65-F5344CB8AC3E}">
        <p14:creationId xmlns:p14="http://schemas.microsoft.com/office/powerpoint/2010/main" val="4236902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75573" y="689113"/>
            <a:ext cx="11374981" cy="4757531"/>
          </a:xfrm>
          <a:prstGeom prst="rect">
            <a:avLst/>
          </a:prstGeom>
        </p:spPr>
      </p:pic>
    </p:spTree>
    <p:extLst>
      <p:ext uri="{BB962C8B-B14F-4D97-AF65-F5344CB8AC3E}">
        <p14:creationId xmlns:p14="http://schemas.microsoft.com/office/powerpoint/2010/main" val="2393846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nb-NO" b="1" dirty="0" smtClean="0"/>
              <a:t>SOSYAL HİZMET ORTAMLARINDA İNCELEME DERSİ PROGRAM</a:t>
            </a:r>
            <a:r>
              <a:rPr lang="tr-TR" b="1" dirty="0" smtClean="0"/>
              <a:t>I</a:t>
            </a:r>
            <a:r>
              <a:rPr lang="nb-NO" b="1" dirty="0"/>
              <a:t/>
            </a:r>
            <a:br>
              <a:rPr lang="nb-NO" b="1" dirty="0"/>
            </a:br>
            <a:endParaRPr lang="tr-TR" b="1" dirty="0"/>
          </a:p>
        </p:txBody>
      </p:sp>
      <p:graphicFrame>
        <p:nvGraphicFramePr>
          <p:cNvPr id="7" name="Tablo 6"/>
          <p:cNvGraphicFramePr>
            <a:graphicFrameLocks noGrp="1"/>
          </p:cNvGraphicFramePr>
          <p:nvPr>
            <p:extLst>
              <p:ext uri="{D42A27DB-BD31-4B8C-83A1-F6EECF244321}">
                <p14:modId xmlns:p14="http://schemas.microsoft.com/office/powerpoint/2010/main" val="1996842070"/>
              </p:ext>
            </p:extLst>
          </p:nvPr>
        </p:nvGraphicFramePr>
        <p:xfrm>
          <a:off x="1109134" y="1363133"/>
          <a:ext cx="9973731" cy="5303401"/>
        </p:xfrm>
        <a:graphic>
          <a:graphicData uri="http://schemas.openxmlformats.org/drawingml/2006/table">
            <a:tbl>
              <a:tblPr firstRow="1" firstCol="1" bandRow="1"/>
              <a:tblGrid>
                <a:gridCol w="558597">
                  <a:extLst>
                    <a:ext uri="{9D8B030D-6E8A-4147-A177-3AD203B41FA5}">
                      <a16:colId xmlns:a16="http://schemas.microsoft.com/office/drawing/2014/main" val="42581790"/>
                    </a:ext>
                  </a:extLst>
                </a:gridCol>
                <a:gridCol w="4161762">
                  <a:extLst>
                    <a:ext uri="{9D8B030D-6E8A-4147-A177-3AD203B41FA5}">
                      <a16:colId xmlns:a16="http://schemas.microsoft.com/office/drawing/2014/main" val="2581474342"/>
                    </a:ext>
                  </a:extLst>
                </a:gridCol>
                <a:gridCol w="5253372">
                  <a:extLst>
                    <a:ext uri="{9D8B030D-6E8A-4147-A177-3AD203B41FA5}">
                      <a16:colId xmlns:a16="http://schemas.microsoft.com/office/drawing/2014/main" val="3608270746"/>
                    </a:ext>
                  </a:extLst>
                </a:gridCol>
              </a:tblGrid>
              <a:tr h="621625">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Derse Katılan Konukların İsimleri, Kurumları ve Görevleri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Konu ve İlgili Sosyal Hizmet Alanı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899182"/>
                  </a:ext>
                </a:extLst>
              </a:tr>
              <a:tr h="621625">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 Dr. Yusuf Genç</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Sosyal Hizmet Alanlarının ve İlgili Bakanlıkların Tanıtımı, Bölüm Hakkında Bilgi</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778956"/>
                  </a:ext>
                </a:extLst>
              </a:tr>
              <a:tr h="932438">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Hakan Tercan, Kahramanmaraş Sosyal Hizmet Merkezi, Sosyal Hizmet Uzmanı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Sosyal Hizmet Merkezleri Tanıtımı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002499"/>
                  </a:ext>
                </a:extLst>
              </a:tr>
              <a:tr h="627023">
                <a:tc>
                  <a:txBody>
                    <a:bodyPr/>
                    <a:lstStyle/>
                    <a:p>
                      <a:pPr algn="just">
                        <a:lnSpc>
                          <a:spcPct val="150000"/>
                        </a:lnSpc>
                        <a:spcAft>
                          <a:spcPts val="0"/>
                        </a:spcAft>
                      </a:pPr>
                      <a:r>
                        <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Seda Bozkurt Erdem- Sakarya Üniversitesi- Sosyal Hizmet Uzmanı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SAÜ SKS Engelli Birimi </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5263480"/>
                  </a:ext>
                </a:extLst>
              </a:tr>
              <a:tr h="932438">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 Emre Mutluoğlu- Aile ve Sosyal Hizmetler Ankara İl Müdürlüğü- Sosyal Hizmet Uzmanı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Çocuk Refahı Alanı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640028"/>
                  </a:ext>
                </a:extLst>
              </a:tr>
              <a:tr h="621625">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Feriha Yılmaz- Amasya ŞÖNİM-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Kadının Korunması ve Aile İçi Şiddetin Önlenmesi ve Sosyal Hizmet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84823"/>
                  </a:ext>
                </a:extLst>
              </a:tr>
              <a:tr h="621625">
                <a:tc>
                  <a:txBody>
                    <a:bodyPr/>
                    <a:lstStyle/>
                    <a:p>
                      <a:pPr algn="just">
                        <a:lnSpc>
                          <a:spcPct val="150000"/>
                        </a:lnSpc>
                        <a:spcAft>
                          <a:spcPts val="0"/>
                        </a:spcAft>
                      </a:pPr>
                      <a:r>
                        <a:rPr lang="tr-TR"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Esra Uzunoğlu - Sakarya Sosyal Gelişim Merkezi- Sosyolog</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Yerel Yönetimlerde Sosyal Hizmet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059957"/>
                  </a:ext>
                </a:extLst>
              </a:tr>
            </a:tbl>
          </a:graphicData>
        </a:graphic>
      </p:graphicFrame>
      <p:sp>
        <p:nvSpPr>
          <p:cNvPr id="8" name="Rectangle 1"/>
          <p:cNvSpPr>
            <a:spLocks noChangeArrowheads="1"/>
          </p:cNvSpPr>
          <p:nvPr/>
        </p:nvSpPr>
        <p:spPr bwMode="auto">
          <a:xfrm>
            <a:off x="3151188" y="180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600786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nb-NO" b="1" dirty="0"/>
              <a:t>SOSYAL HİZMET ORTAMLARINDA İNCELEME DERSİ PROGRAM</a:t>
            </a:r>
            <a:r>
              <a:rPr lang="tr-TR" b="1" dirty="0"/>
              <a:t>I</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786956809"/>
              </p:ext>
            </p:extLst>
          </p:nvPr>
        </p:nvGraphicFramePr>
        <p:xfrm>
          <a:off x="1329267" y="1690688"/>
          <a:ext cx="9677400" cy="5214921"/>
        </p:xfrm>
        <a:graphic>
          <a:graphicData uri="http://schemas.openxmlformats.org/drawingml/2006/table">
            <a:tbl>
              <a:tblPr firstRow="1" firstCol="1" bandRow="1"/>
              <a:tblGrid>
                <a:gridCol w="542002">
                  <a:extLst>
                    <a:ext uri="{9D8B030D-6E8A-4147-A177-3AD203B41FA5}">
                      <a16:colId xmlns:a16="http://schemas.microsoft.com/office/drawing/2014/main" val="868507728"/>
                    </a:ext>
                  </a:extLst>
                </a:gridCol>
                <a:gridCol w="4038111">
                  <a:extLst>
                    <a:ext uri="{9D8B030D-6E8A-4147-A177-3AD203B41FA5}">
                      <a16:colId xmlns:a16="http://schemas.microsoft.com/office/drawing/2014/main" val="1483612355"/>
                    </a:ext>
                  </a:extLst>
                </a:gridCol>
                <a:gridCol w="5097287">
                  <a:extLst>
                    <a:ext uri="{9D8B030D-6E8A-4147-A177-3AD203B41FA5}">
                      <a16:colId xmlns:a16="http://schemas.microsoft.com/office/drawing/2014/main" val="1490001119"/>
                    </a:ext>
                  </a:extLst>
                </a:gridCol>
              </a:tblGrid>
              <a:tr h="884867">
                <a:tc>
                  <a:txBody>
                    <a:bodyPr/>
                    <a:lstStyle/>
                    <a:p>
                      <a:pPr algn="just">
                        <a:lnSpc>
                          <a:spcPct val="150000"/>
                        </a:lnSpc>
                        <a:spcAft>
                          <a:spcPts val="0"/>
                        </a:spcAft>
                      </a:pPr>
                      <a:r>
                        <a:rPr lang="tr-TR" sz="1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Özge Kelebek, Serkan Palancı- Eskişehir Yedam-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Yeşilay- Bağımlılık ve Sosyal Hizmet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839563"/>
                  </a:ext>
                </a:extLst>
              </a:tr>
              <a:tr h="884867">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Pınar Alkan - Özel Sakarya Engelli Rehabilitasyon Merkezi-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Engellilik ve Sosyal Hizmet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358802"/>
                  </a:ext>
                </a:extLst>
              </a:tr>
              <a:tr h="884867">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Şeniz Atan- Sakarya Denetimli Serbestlik Müdürlüğü-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Denetimli Serbestlik, Adli Sosyal Hizmet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755954"/>
                  </a:ext>
                </a:extLst>
              </a:tr>
              <a:tr h="595033">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Yusuf Bakır- Yalova Çınarcık Huzurevi -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Yaşlılık ve Sosyal Hizmet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664535"/>
                  </a:ext>
                </a:extLst>
              </a:tr>
              <a:tr h="595033">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Melike Türkmen – Amasya Devlet Hastanesi- Sosyal Hizmet Uzmanı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Tıbbi Sosyal Hizmet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420383"/>
                  </a:ext>
                </a:extLst>
              </a:tr>
              <a:tr h="884867">
                <a:tc>
                  <a:txBody>
                    <a:bodyPr/>
                    <a:lstStyle/>
                    <a:p>
                      <a:pPr algn="just">
                        <a:lnSpc>
                          <a:spcPct val="150000"/>
                        </a:lnSpc>
                        <a:spcAft>
                          <a:spcPts val="0"/>
                        </a:spcAft>
                      </a:pPr>
                      <a:r>
                        <a:rPr lang="tr-T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Mürşide Akpınar- Bursa Kızılay Toplum Merkezi- Sosyal Hizmet Uzmanı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Türk </a:t>
                      </a:r>
                      <a:r>
                        <a:rPr lang="tr-TR"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Kızılayı</a:t>
                      </a: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1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Stk’larda</a:t>
                      </a:r>
                      <a:r>
                        <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Sosyal Hizmet, Kızılay ve Göç Alanı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627620"/>
                  </a:ext>
                </a:extLst>
              </a:tr>
            </a:tbl>
          </a:graphicData>
        </a:graphic>
      </p:graphicFrame>
      <p:sp>
        <p:nvSpPr>
          <p:cNvPr id="6" name="Rectangle 1"/>
          <p:cNvSpPr>
            <a:spLocks noChangeArrowheads="1"/>
          </p:cNvSpPr>
          <p:nvPr/>
        </p:nvSpPr>
        <p:spPr bwMode="auto">
          <a:xfrm>
            <a:off x="3151188" y="180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464710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0082"/>
            <a:ext cx="10515600" cy="1325563"/>
          </a:xfrm>
        </p:spPr>
        <p:txBody>
          <a:bodyPr>
            <a:normAutofit/>
          </a:bodyPr>
          <a:lstStyle/>
          <a:p>
            <a:pPr algn="ctr"/>
            <a:r>
              <a:rPr lang="tr-TR" sz="4800" b="1" dirty="0" smtClean="0"/>
              <a:t>Ortam İnceleme Dersi İçin İstenen Rapor</a:t>
            </a:r>
            <a:endParaRPr lang="tr-TR" sz="4800" b="1" dirty="0"/>
          </a:p>
        </p:txBody>
      </p:sp>
      <p:pic>
        <p:nvPicPr>
          <p:cNvPr id="5" name="Resim 4"/>
          <p:cNvPicPr>
            <a:picLocks noChangeAspect="1"/>
          </p:cNvPicPr>
          <p:nvPr/>
        </p:nvPicPr>
        <p:blipFill>
          <a:blip r:embed="rId2"/>
          <a:stretch>
            <a:fillRect/>
          </a:stretch>
        </p:blipFill>
        <p:spPr>
          <a:xfrm>
            <a:off x="507076" y="1209514"/>
            <a:ext cx="10349346" cy="5307664"/>
          </a:xfrm>
          <a:prstGeom prst="rect">
            <a:avLst/>
          </a:prstGeom>
        </p:spPr>
      </p:pic>
    </p:spTree>
    <p:extLst>
      <p:ext uri="{BB962C8B-B14F-4D97-AF65-F5344CB8AC3E}">
        <p14:creationId xmlns:p14="http://schemas.microsoft.com/office/powerpoint/2010/main" val="368287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BÖLÜMÜ’NE HOŞGELDİNİZ</a:t>
            </a:r>
            <a:endParaRPr lang="tr-TR" b="1" dirty="0"/>
          </a:p>
        </p:txBody>
      </p:sp>
      <p:sp>
        <p:nvSpPr>
          <p:cNvPr id="3" name="İçerik Yer Tutucusu 2"/>
          <p:cNvSpPr>
            <a:spLocks noGrp="1"/>
          </p:cNvSpPr>
          <p:nvPr>
            <p:ph idx="1"/>
          </p:nvPr>
        </p:nvSpPr>
        <p:spPr/>
        <p:txBody>
          <a:bodyPr/>
          <a:lstStyle/>
          <a:p>
            <a:r>
              <a:rPr lang="tr-TR" b="1" dirty="0" smtClean="0"/>
              <a:t>Sosyal Hizmet Nedir? </a:t>
            </a:r>
          </a:p>
          <a:p>
            <a:r>
              <a:rPr lang="tr-TR" b="1" dirty="0" smtClean="0"/>
              <a:t>Sosyal Hizmet Uzmanı / Sosyal Çalışmacı</a:t>
            </a:r>
          </a:p>
          <a:p>
            <a:r>
              <a:rPr lang="tr-TR" b="1" dirty="0" smtClean="0"/>
              <a:t>Müracaatçı kimdir?</a:t>
            </a:r>
          </a:p>
          <a:p>
            <a:r>
              <a:rPr lang="tr-TR" b="1" dirty="0" smtClean="0"/>
              <a:t>Sosyal Hizmet Kurum ve Kuruluşları nelerdir?</a:t>
            </a:r>
          </a:p>
          <a:p>
            <a:r>
              <a:rPr lang="tr-TR" b="1" dirty="0" smtClean="0"/>
              <a:t>Sosyal İnceleme Raporu </a:t>
            </a:r>
          </a:p>
          <a:p>
            <a:r>
              <a:rPr lang="tr-TR" b="1" dirty="0" smtClean="0"/>
              <a:t>Sosyal Hizmet Ortamlarında İnceleme Dersi</a:t>
            </a:r>
            <a:endParaRPr lang="tr-TR" b="1" dirty="0"/>
          </a:p>
        </p:txBody>
      </p:sp>
    </p:spTree>
    <p:extLst>
      <p:ext uri="{BB962C8B-B14F-4D97-AF65-F5344CB8AC3E}">
        <p14:creationId xmlns:p14="http://schemas.microsoft.com/office/powerpoint/2010/main" val="3148909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5400" dirty="0" smtClean="0"/>
              <a:t>BENİ DİNLEDİĞİNİZ İÇİN </a:t>
            </a:r>
            <a:r>
              <a:rPr lang="tr-TR" sz="5400" dirty="0" smtClean="0"/>
              <a:t>TEŞEKKÜR EDERİM</a:t>
            </a:r>
            <a:endParaRPr lang="tr-TR" sz="5400" dirty="0"/>
          </a:p>
        </p:txBody>
      </p:sp>
    </p:spTree>
    <p:extLst>
      <p:ext uri="{BB962C8B-B14F-4D97-AF65-F5344CB8AC3E}">
        <p14:creationId xmlns:p14="http://schemas.microsoft.com/office/powerpoint/2010/main" val="152387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Nedir? </a:t>
            </a:r>
            <a:br>
              <a:rPr lang="tr-TR" b="1" dirty="0" smtClean="0"/>
            </a:br>
            <a:endParaRPr lang="tr-TR" b="1" dirty="0"/>
          </a:p>
        </p:txBody>
      </p:sp>
      <p:sp>
        <p:nvSpPr>
          <p:cNvPr id="3" name="İçerik Yer Tutucusu 2"/>
          <p:cNvSpPr>
            <a:spLocks noGrp="1"/>
          </p:cNvSpPr>
          <p:nvPr>
            <p:ph idx="1"/>
          </p:nvPr>
        </p:nvSpPr>
        <p:spPr/>
        <p:txBody>
          <a:bodyPr>
            <a:normAutofit/>
          </a:bodyPr>
          <a:lstStyle/>
          <a:p>
            <a:r>
              <a:rPr lang="tr-TR" sz="3200" dirty="0" smtClean="0"/>
              <a:t>Sosyal hizmet, sosyal değişimi ve gelişimi,  toplumsal bağlılığı destekleyen, insanları yetkilendiren ve özgürleştiren uygulamaya dayalı meslek ve bir akademik disiplindir. Sosyal adalet, insan hakları, müşterek sorumluluk ve farklılıklara saygı sosyal hizmetin merkezindedir. Sosyal hizmet teorileri, sosyal bilimler, beşeri bilimler ve yerel bilgi ile desteklenir, sosyal hizmet yaşam zorlukları ile baş etme ve iyilik halini geliştirmede yapılar ve insanlarla yürütülmektedir.</a:t>
            </a:r>
            <a:endParaRPr lang="tr-TR" sz="3200" dirty="0"/>
          </a:p>
        </p:txBody>
      </p:sp>
    </p:spTree>
    <p:extLst>
      <p:ext uri="{BB962C8B-B14F-4D97-AF65-F5344CB8AC3E}">
        <p14:creationId xmlns:p14="http://schemas.microsoft.com/office/powerpoint/2010/main" val="2750965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Nedir? </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smtClean="0"/>
              <a:t>Yoksulluk,</a:t>
            </a:r>
          </a:p>
          <a:p>
            <a:r>
              <a:rPr lang="tr-TR" dirty="0" smtClean="0"/>
              <a:t>İşsizlik,</a:t>
            </a:r>
          </a:p>
          <a:p>
            <a:r>
              <a:rPr lang="tr-TR" dirty="0"/>
              <a:t>G</a:t>
            </a:r>
            <a:r>
              <a:rPr lang="tr-TR" dirty="0" smtClean="0"/>
              <a:t>öç,</a:t>
            </a:r>
          </a:p>
          <a:p>
            <a:r>
              <a:rPr lang="tr-TR" dirty="0"/>
              <a:t>M</a:t>
            </a:r>
            <a:r>
              <a:rPr lang="tr-TR" dirty="0" smtClean="0"/>
              <a:t>adde bağımlılığı,</a:t>
            </a:r>
          </a:p>
          <a:p>
            <a:r>
              <a:rPr lang="tr-TR" dirty="0"/>
              <a:t>S</a:t>
            </a:r>
            <a:r>
              <a:rPr lang="tr-TR" dirty="0" smtClean="0"/>
              <a:t>uçluluk,</a:t>
            </a:r>
          </a:p>
          <a:p>
            <a:r>
              <a:rPr lang="tr-TR" dirty="0" smtClean="0"/>
              <a:t>Sokakta yaşayan çocuklar,</a:t>
            </a:r>
          </a:p>
          <a:p>
            <a:r>
              <a:rPr lang="tr-TR" dirty="0"/>
              <a:t>K</a:t>
            </a:r>
            <a:r>
              <a:rPr lang="tr-TR" dirty="0" smtClean="0"/>
              <a:t>orunmaya muhtaç çocuklar,</a:t>
            </a:r>
          </a:p>
          <a:p>
            <a:r>
              <a:rPr lang="tr-TR" dirty="0"/>
              <a:t>Y</a:t>
            </a:r>
            <a:r>
              <a:rPr lang="tr-TR" dirty="0" smtClean="0"/>
              <a:t>aşlılık,</a:t>
            </a:r>
          </a:p>
          <a:p>
            <a:r>
              <a:rPr lang="tr-TR" dirty="0"/>
              <a:t>İ</a:t>
            </a:r>
            <a:r>
              <a:rPr lang="tr-TR" dirty="0" smtClean="0"/>
              <a:t>hmal ve istismar vakaları,</a:t>
            </a:r>
          </a:p>
          <a:p>
            <a:r>
              <a:rPr lang="tr-TR" dirty="0"/>
              <a:t>E</a:t>
            </a:r>
            <a:r>
              <a:rPr lang="tr-TR" dirty="0" smtClean="0"/>
              <a:t>ngellilik ve</a:t>
            </a:r>
          </a:p>
          <a:p>
            <a:r>
              <a:rPr lang="tr-TR" dirty="0"/>
              <a:t>H</a:t>
            </a:r>
            <a:r>
              <a:rPr lang="tr-TR" dirty="0" smtClean="0"/>
              <a:t>astalık gibi tüm sosyal sorunlar sosyal hizmetin çalışma alanına girer.</a:t>
            </a:r>
            <a:endParaRPr lang="tr-TR" dirty="0"/>
          </a:p>
        </p:txBody>
      </p:sp>
    </p:spTree>
    <p:extLst>
      <p:ext uri="{BB962C8B-B14F-4D97-AF65-F5344CB8AC3E}">
        <p14:creationId xmlns:p14="http://schemas.microsoft.com/office/powerpoint/2010/main" val="183136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Uzmanı</a:t>
            </a:r>
            <a:endParaRPr lang="tr-TR" b="1" dirty="0"/>
          </a:p>
        </p:txBody>
      </p:sp>
      <p:sp>
        <p:nvSpPr>
          <p:cNvPr id="3" name="İçerik Yer Tutucusu 2"/>
          <p:cNvSpPr>
            <a:spLocks noGrp="1"/>
          </p:cNvSpPr>
          <p:nvPr>
            <p:ph idx="1"/>
          </p:nvPr>
        </p:nvSpPr>
        <p:spPr/>
        <p:txBody>
          <a:bodyPr/>
          <a:lstStyle/>
          <a:p>
            <a:r>
              <a:rPr lang="tr-TR" dirty="0" smtClean="0"/>
              <a:t>Sosyal hizmet uzmanı; birey, aile, grup ve toplumun sorun çözme ve </a:t>
            </a:r>
            <a:r>
              <a:rPr lang="tr-TR" dirty="0" err="1" smtClean="0"/>
              <a:t>başetme</a:t>
            </a:r>
            <a:r>
              <a:rPr lang="tr-TR" dirty="0" smtClean="0"/>
              <a:t> kapasitelerini geliştirerek </a:t>
            </a:r>
            <a:r>
              <a:rPr lang="tr-TR" u="sng" dirty="0" err="1" smtClean="0"/>
              <a:t>psikososyal</a:t>
            </a:r>
            <a:r>
              <a:rPr lang="tr-TR" u="sng" dirty="0" smtClean="0"/>
              <a:t> işlevselliğin sağlanması</a:t>
            </a:r>
            <a:r>
              <a:rPr lang="tr-TR" dirty="0" smtClean="0"/>
              <a:t>, onarılması, korunması ve geliştirilmesi; </a:t>
            </a:r>
            <a:r>
              <a:rPr lang="tr-TR" u="sng" dirty="0" smtClean="0"/>
              <a:t>sosyal değişimin desteklenmesi</a:t>
            </a:r>
            <a:r>
              <a:rPr lang="tr-TR" dirty="0" smtClean="0"/>
              <a:t>; sosyal politika ve programların insan ihtiyaçlarının karşılanması amacıyla planlanması ve uygulanmasının sağlanması yönünde insan davranışına ve sosyal sistemlere ilişkin teorilerden yararlanarak sosyal hizmete özgü yöntem ve tekniklerle uygulamayı yerine getiren meslek mensubudur.</a:t>
            </a:r>
          </a:p>
          <a:p>
            <a:r>
              <a:rPr lang="tr-TR" sz="3200" b="1" dirty="0" smtClean="0"/>
              <a:t>Sosyal Hizmet Uzmanı = Sosyal Çalışmacı </a:t>
            </a:r>
            <a:endParaRPr lang="tr-TR" sz="3200" b="1" dirty="0"/>
          </a:p>
        </p:txBody>
      </p:sp>
    </p:spTree>
    <p:extLst>
      <p:ext uri="{BB962C8B-B14F-4D97-AF65-F5344CB8AC3E}">
        <p14:creationId xmlns:p14="http://schemas.microsoft.com/office/powerpoint/2010/main" val="206684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Müracaatçı</a:t>
            </a:r>
            <a:endParaRPr lang="tr-TR" b="1" dirty="0"/>
          </a:p>
        </p:txBody>
      </p:sp>
      <p:sp>
        <p:nvSpPr>
          <p:cNvPr id="3" name="İçerik Yer Tutucusu 2"/>
          <p:cNvSpPr>
            <a:spLocks noGrp="1"/>
          </p:cNvSpPr>
          <p:nvPr>
            <p:ph idx="1"/>
          </p:nvPr>
        </p:nvSpPr>
        <p:spPr/>
        <p:txBody>
          <a:bodyPr/>
          <a:lstStyle/>
          <a:p>
            <a:r>
              <a:rPr lang="tr-TR" dirty="0" smtClean="0"/>
              <a:t>Sosyal hizmetlerden faydalanmak için başvuran ya da kendisiyle sosyal çalışma yapılan kişi, grup ya da topluluktur. Hizmet sunulan kişiye müracaatçı denir.</a:t>
            </a:r>
          </a:p>
        </p:txBody>
      </p:sp>
    </p:spTree>
    <p:extLst>
      <p:ext uri="{BB962C8B-B14F-4D97-AF65-F5344CB8AC3E}">
        <p14:creationId xmlns:p14="http://schemas.microsoft.com/office/powerpoint/2010/main" val="2687437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Kurum ve Kuruluşları</a:t>
            </a:r>
            <a:endParaRPr lang="tr-TR" b="1" dirty="0"/>
          </a:p>
        </p:txBody>
      </p:sp>
      <p:sp>
        <p:nvSpPr>
          <p:cNvPr id="3" name="İçerik Yer Tutucusu 2"/>
          <p:cNvSpPr>
            <a:spLocks noGrp="1"/>
          </p:cNvSpPr>
          <p:nvPr>
            <p:ph idx="1"/>
          </p:nvPr>
        </p:nvSpPr>
        <p:spPr/>
        <p:txBody>
          <a:bodyPr>
            <a:normAutofit/>
          </a:bodyPr>
          <a:lstStyle/>
          <a:p>
            <a:r>
              <a:rPr lang="tr-TR" dirty="0" smtClean="0"/>
              <a:t>Aile ve Sosyal Hizmetler Bakanlığı Bünyesindeki Sosyal Hizmet Merkezleri (SHM), Çocuk Evleri, Huzurevleri, Çocuk Destek Merkezleri, Sosyal ve Ekonomik Destek Birimleri</a:t>
            </a:r>
          </a:p>
          <a:p>
            <a:r>
              <a:rPr lang="tr-TR" dirty="0" smtClean="0"/>
              <a:t> Aile ve Sosyal Destek Projesi (ASDEP)</a:t>
            </a:r>
          </a:p>
          <a:p>
            <a:r>
              <a:rPr lang="tr-TR" dirty="0" smtClean="0"/>
              <a:t>Sağlık Bakanlığı’na bağlı Kamu Hastaneleri Birliği Genel Sekreterliği ve Halk Sağlığı Müdürlüğü</a:t>
            </a:r>
          </a:p>
          <a:p>
            <a:r>
              <a:rPr lang="tr-TR" dirty="0" smtClean="0"/>
              <a:t>Hastanelerde Tıbbi Sosyal Hizmet Birimleri, Hasta ve Çalışan Hakları Birimleri, Çocuk İzlem Merkezleri (ÇİM), Alkol ve Madde Bağımlıları Tedavi Merkezleri (AMATEM), Palyatif Bakım Birimleri, Krize Müdahale Birimleri, Toplum ve Ruh Sağlığı Merkezleri (TRSM)</a:t>
            </a:r>
          </a:p>
        </p:txBody>
      </p:sp>
    </p:spTree>
    <p:extLst>
      <p:ext uri="{BB962C8B-B14F-4D97-AF65-F5344CB8AC3E}">
        <p14:creationId xmlns:p14="http://schemas.microsoft.com/office/powerpoint/2010/main" val="3159267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Hizmet Kurum ve Kuruluşları</a:t>
            </a:r>
            <a:endParaRPr lang="tr-TR" b="1" dirty="0"/>
          </a:p>
        </p:txBody>
      </p:sp>
      <p:sp>
        <p:nvSpPr>
          <p:cNvPr id="3" name="İçerik Yer Tutucusu 2"/>
          <p:cNvSpPr>
            <a:spLocks noGrp="1"/>
          </p:cNvSpPr>
          <p:nvPr>
            <p:ph idx="1"/>
          </p:nvPr>
        </p:nvSpPr>
        <p:spPr/>
        <p:txBody>
          <a:bodyPr/>
          <a:lstStyle/>
          <a:p>
            <a:r>
              <a:rPr lang="tr-TR" dirty="0" smtClean="0"/>
              <a:t>Adalet Bakanlığı’nda Aile Mahkemeleri, Çocuk Mahkemeleri</a:t>
            </a:r>
          </a:p>
          <a:p>
            <a:r>
              <a:rPr lang="tr-TR" dirty="0" smtClean="0"/>
              <a:t>Ceza ve Tevkif Evleri Genel Müdürlüğü</a:t>
            </a:r>
          </a:p>
          <a:p>
            <a:r>
              <a:rPr lang="tr-TR" dirty="0" smtClean="0"/>
              <a:t>Emniyet Müdürlüğü (Çocuk Şube)</a:t>
            </a:r>
          </a:p>
          <a:p>
            <a:r>
              <a:rPr lang="tr-TR" dirty="0" smtClean="0"/>
              <a:t>Üniversitelerde İletişim Koordinatörlükleri, Engelli birimleri, </a:t>
            </a:r>
            <a:r>
              <a:rPr lang="tr-TR" dirty="0" err="1" smtClean="0"/>
              <a:t>Mediko</a:t>
            </a:r>
            <a:endParaRPr lang="tr-TR" dirty="0" smtClean="0"/>
          </a:p>
          <a:p>
            <a:r>
              <a:rPr lang="tr-TR" dirty="0" smtClean="0"/>
              <a:t>Kredi ve Yurtlar Kurumu</a:t>
            </a:r>
          </a:p>
          <a:p>
            <a:r>
              <a:rPr lang="tr-TR" dirty="0" smtClean="0"/>
              <a:t>Özel Huzurevleri, Yaşam Merkezleri, Engelli ve Yaşlı Bakım Merkezleri, Özel Rehabilitasyon Merkezleri</a:t>
            </a:r>
          </a:p>
          <a:p>
            <a:r>
              <a:rPr lang="tr-TR" dirty="0" smtClean="0"/>
              <a:t>Dezavantajlı Gruplarla Çalışan STK’lar</a:t>
            </a:r>
            <a:endParaRPr lang="tr-TR" dirty="0"/>
          </a:p>
        </p:txBody>
      </p:sp>
    </p:spTree>
    <p:extLst>
      <p:ext uri="{BB962C8B-B14F-4D97-AF65-F5344CB8AC3E}">
        <p14:creationId xmlns:p14="http://schemas.microsoft.com/office/powerpoint/2010/main" val="32669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Sosyal İnceleme Raporu (SİR)</a:t>
            </a:r>
            <a:endParaRPr lang="tr-TR" b="1" dirty="0"/>
          </a:p>
        </p:txBody>
      </p:sp>
      <p:sp>
        <p:nvSpPr>
          <p:cNvPr id="3" name="İçerik Yer Tutucusu 2"/>
          <p:cNvSpPr>
            <a:spLocks noGrp="1"/>
          </p:cNvSpPr>
          <p:nvPr>
            <p:ph idx="1"/>
          </p:nvPr>
        </p:nvSpPr>
        <p:spPr/>
        <p:txBody>
          <a:bodyPr/>
          <a:lstStyle/>
          <a:p>
            <a:r>
              <a:rPr lang="tr-TR" dirty="0" smtClean="0"/>
              <a:t>SİR, sosyal hizmet uzmanının mesleki değer, bilgi ve beceri sistemi çerçevesinde müracaatçının sosyal, ekonomik, psikolojik, kültürel yönünü inceledikten sonra gözlemlerini aktardığı ve tüm gözlemlerini bir bütünlük içinde sunduğu, müracaatçının ihtiyacının tespit edildiği ve sorunun çözümüne yönelik değerlendirmenin yapıldığı mesleki rapordur.</a:t>
            </a:r>
            <a:endParaRPr lang="tr-TR" dirty="0"/>
          </a:p>
        </p:txBody>
      </p:sp>
    </p:spTree>
    <p:extLst>
      <p:ext uri="{BB962C8B-B14F-4D97-AF65-F5344CB8AC3E}">
        <p14:creationId xmlns:p14="http://schemas.microsoft.com/office/powerpoint/2010/main" val="3359263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686</Words>
  <Application>Microsoft Office PowerPoint</Application>
  <PresentationFormat>Geniş ekran</PresentationFormat>
  <Paragraphs>86</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Calibri Light</vt:lpstr>
      <vt:lpstr>Times New Roman</vt:lpstr>
      <vt:lpstr>Office Teması</vt:lpstr>
      <vt:lpstr>   2021-2022 SOSYAL HİZMET BÖLÜMÜ ORYANTASYON PROGRAMI</vt:lpstr>
      <vt:lpstr>SOSYAL HİZMET BÖLÜMÜ’NE HOŞGELDİNİZ</vt:lpstr>
      <vt:lpstr>Sosyal Hizmet Nedir?  </vt:lpstr>
      <vt:lpstr>Sosyal Hizmet Nedir? </vt:lpstr>
      <vt:lpstr>Sosyal Hizmet Uzmanı</vt:lpstr>
      <vt:lpstr>Müracaatçı</vt:lpstr>
      <vt:lpstr>Sosyal Hizmet Kurum ve Kuruluşları</vt:lpstr>
      <vt:lpstr>Sosyal Hizmet Kurum ve Kuruluşları</vt:lpstr>
      <vt:lpstr>Sosyal İnceleme Raporu (SİR)</vt:lpstr>
      <vt:lpstr>Sosyal İnceleme Raporu (SİR)</vt:lpstr>
      <vt:lpstr>PowerPoint Sunusu</vt:lpstr>
      <vt:lpstr>PowerPoint Sunusu</vt:lpstr>
      <vt:lpstr>PowerPoint Sunusu</vt:lpstr>
      <vt:lpstr>PowerPoint Sunusu</vt:lpstr>
      <vt:lpstr>PowerPoint Sunusu</vt:lpstr>
      <vt:lpstr>PowerPoint Sunusu</vt:lpstr>
      <vt:lpstr>SOSYAL HİZMET ORTAMLARINDA İNCELEME DERSİ PROGRAMI </vt:lpstr>
      <vt:lpstr>SOSYAL HİZMET ORTAMLARINDA İNCELEME DERSİ PROGRAMI</vt:lpstr>
      <vt:lpstr>Ortam İnceleme Dersi İçin İstenen Rapor</vt:lpstr>
      <vt:lpstr>PowerPoint Sunusu</vt:lpstr>
    </vt:vector>
  </TitlesOfParts>
  <Company>SAU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2017-2018  SOSYAL HİZMET BÖLÜMÜ ORYANTASYON PROGRAMI</dc:title>
  <dc:creator>SAU</dc:creator>
  <cp:lastModifiedBy>saü</cp:lastModifiedBy>
  <cp:revision>26</cp:revision>
  <dcterms:created xsi:type="dcterms:W3CDTF">2017-09-19T06:32:21Z</dcterms:created>
  <dcterms:modified xsi:type="dcterms:W3CDTF">2021-09-30T05:20:19Z</dcterms:modified>
</cp:coreProperties>
</file>